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embeddedFontLst>
    <p:embeddedFont>
      <p:font typeface="Playfair Display"/>
      <p:regular r:id="rId18"/>
      <p:bold r:id="rId19"/>
      <p:italic r:id="rId20"/>
      <p:boldItalic r:id="rId21"/>
    </p:embeddedFont>
    <p:embeddedFont>
      <p:font typeface="Lato"/>
      <p:regular r:id="rId22"/>
      <p:bold r:id="rId23"/>
      <p:italic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layfairDisplay-italic.fntdata"/><Relationship Id="rId22" Type="http://schemas.openxmlformats.org/officeDocument/2006/relationships/font" Target="fonts/Lato-regular.fntdata"/><Relationship Id="rId21" Type="http://schemas.openxmlformats.org/officeDocument/2006/relationships/font" Target="fonts/PlayfairDisplay-boldItalic.fntdata"/><Relationship Id="rId24" Type="http://schemas.openxmlformats.org/officeDocument/2006/relationships/font" Target="fonts/Lato-italic.fntdata"/><Relationship Id="rId23" Type="http://schemas.openxmlformats.org/officeDocument/2006/relationships/font" Target="fonts/Lato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schemas.openxmlformats.org/officeDocument/2006/relationships/font" Target="fonts/La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PlayfairDisplay-bold.fntdata"/><Relationship Id="rId18" Type="http://schemas.openxmlformats.org/officeDocument/2006/relationships/font" Target="fonts/PlayfairDisplay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f87997393_0_12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1f87997393_0_12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202124"/>
                </a:solidFill>
                <a:highlight>
                  <a:srgbClr val="FFFFFF"/>
                </a:highlight>
              </a:rPr>
              <a:t>Heuristic evaluation</a:t>
            </a:r>
            <a:r>
              <a:rPr lang="en-GB" sz="1200">
                <a:solidFill>
                  <a:srgbClr val="202124"/>
                </a:solidFill>
                <a:highlight>
                  <a:srgbClr val="FFFFFF"/>
                </a:highlight>
              </a:rPr>
              <a:t> is a thorough assessment of a product's user interface, and its purpose is to detect usability issues that may occur when users interact with a product, and identify ways to resolve them.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acd78aaf63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acd78aaf63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202124"/>
                </a:solidFill>
                <a:highlight>
                  <a:srgbClr val="FFFFFF"/>
                </a:highlight>
              </a:rPr>
              <a:t>Heuristic evaluation</a:t>
            </a:r>
            <a:r>
              <a:rPr lang="en-GB" sz="1200">
                <a:solidFill>
                  <a:srgbClr val="202124"/>
                </a:solidFill>
                <a:highlight>
                  <a:srgbClr val="FFFFFF"/>
                </a:highlight>
              </a:rPr>
              <a:t> is a thorough assessment of a product's user interface, and its purpose is to detect usability issues that may occur when users interact with a product, and identify ways to resolve them.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1f87997393_0_15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1f87997393_0_15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f87997393_0_7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1f87997393_0_7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Understanding the needs of the users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f87997393_0_8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1f87997393_0_8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Empathy generated after obtaining answers received from color blind people via a Google Docs questionnaire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1f87997393_0_8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1f87997393_0_8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Insert concept video here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1f87997393_0_8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1f87997393_0_8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ac5aafd9d0_0_5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ac5aafd9d0_0_5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f87997393_0_9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1f87997393_0_9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Add link to the website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acd78aaf63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acd78aaf63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Add link to the website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f87997393_0_15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1f87997393_0_15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Relationship Id="rId6" Type="http://schemas.openxmlformats.org/officeDocument/2006/relationships/slide" Target="/ppt/slides/slide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586721" y="0"/>
            <a:ext cx="7970700" cy="66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586721" y="5076900"/>
            <a:ext cx="7970700" cy="6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" name="Google Shape;12;p2"/>
          <p:cNvCxnSpPr/>
          <p:nvPr/>
        </p:nvCxnSpPr>
        <p:spPr>
          <a:xfrm>
            <a:off x="733219" y="2235351"/>
            <a:ext cx="3852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630600" y="136800"/>
            <a:ext cx="7893000" cy="185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100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100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100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100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100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100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100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100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100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630600" y="3228375"/>
            <a:ext cx="7893000" cy="127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1"/>
          <p:cNvSpPr/>
          <p:nvPr/>
        </p:nvSpPr>
        <p:spPr>
          <a:xfrm>
            <a:off x="586721" y="0"/>
            <a:ext cx="7970700" cy="66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11"/>
          <p:cNvSpPr/>
          <p:nvPr/>
        </p:nvSpPr>
        <p:spPr>
          <a:xfrm>
            <a:off x="586721" y="5076900"/>
            <a:ext cx="7970700" cy="6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11"/>
          <p:cNvSpPr txBox="1"/>
          <p:nvPr>
            <p:ph hasCustomPrompt="1" type="title"/>
          </p:nvPr>
        </p:nvSpPr>
        <p:spPr>
          <a:xfrm>
            <a:off x="586725" y="1353788"/>
            <a:ext cx="79707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800"/>
              <a:buNone/>
              <a:defRPr sz="10800">
                <a:solidFill>
                  <a:schemeClr val="accent6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800"/>
              <a:buNone/>
              <a:defRPr sz="10800">
                <a:solidFill>
                  <a:schemeClr val="accent6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800"/>
              <a:buNone/>
              <a:defRPr sz="10800">
                <a:solidFill>
                  <a:schemeClr val="accent6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800"/>
              <a:buNone/>
              <a:defRPr sz="10800">
                <a:solidFill>
                  <a:schemeClr val="accent6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800"/>
              <a:buNone/>
              <a:defRPr sz="10800">
                <a:solidFill>
                  <a:schemeClr val="accent6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800"/>
              <a:buNone/>
              <a:defRPr sz="10800">
                <a:solidFill>
                  <a:schemeClr val="accent6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800"/>
              <a:buNone/>
              <a:defRPr sz="10800">
                <a:solidFill>
                  <a:schemeClr val="accent6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800"/>
              <a:buNone/>
              <a:defRPr sz="10800">
                <a:solidFill>
                  <a:schemeClr val="accent6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800"/>
              <a:buNone/>
              <a:defRPr sz="10800">
                <a:solidFill>
                  <a:schemeClr val="accent6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0" name="Google Shape;60;p11"/>
          <p:cNvSpPr txBox="1"/>
          <p:nvPr>
            <p:ph idx="1" type="body"/>
          </p:nvPr>
        </p:nvSpPr>
        <p:spPr>
          <a:xfrm>
            <a:off x="586725" y="2968388"/>
            <a:ext cx="79707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1" name="Google Shape;61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oogle Shape;65;p1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66" name="Google Shape;66;p1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1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1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1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1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1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1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1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1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1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1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1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1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1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1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" name="Google Shape;84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5" name="Google Shape;85;p1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3">
  <p:cSld name="TITLE_AND_BODY_1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87" name="Google Shape;87;p14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88" name="Google Shape;88;p1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9" name="Google Shape;89;p14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>
                <a:solidFill>
                  <a:schemeClr val="dk2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0" name="Google Shape;90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1" name="Google Shape;91;p14">
            <a:hlinkClick action="ppaction://hlinksldjump" r:id="rId3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4">
            <a:hlinkClick action="ppaction://hlinksldjump" r:id="rId4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14">
            <a:hlinkClick action="ppaction://hlinksldjump" r:id="rId5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14">
            <a:hlinkClick action="ppaction://hlinksldjump" r:id="rId6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5" name="Google Shape;95;p1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6" name="Google Shape;96;p1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1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2">
  <p:cSld name="TITLE_AND_BODY_2_1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00" name="Google Shape;100;p15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15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15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15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5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5" name="Google Shape;105;p1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6" name="Google Shape;106;p1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1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8" name="Google Shape;108;p15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9" name="Google Shape;109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10" name="Google Shape;110;p15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/>
          <p:nvPr/>
        </p:nvSpPr>
        <p:spPr>
          <a:xfrm>
            <a:off x="586721" y="5076900"/>
            <a:ext cx="7970700" cy="6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" name="Google Shape;18;p3"/>
          <p:cNvSpPr/>
          <p:nvPr/>
        </p:nvSpPr>
        <p:spPr>
          <a:xfrm>
            <a:off x="586721" y="0"/>
            <a:ext cx="7970700" cy="66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" name="Google Shape;19;p3"/>
          <p:cNvSpPr txBox="1"/>
          <p:nvPr>
            <p:ph type="title"/>
          </p:nvPr>
        </p:nvSpPr>
        <p:spPr>
          <a:xfrm>
            <a:off x="509550" y="1921350"/>
            <a:ext cx="8124900" cy="130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/>
          <p:nvPr/>
        </p:nvSpPr>
        <p:spPr>
          <a:xfrm>
            <a:off x="-125" y="5045700"/>
            <a:ext cx="9144000" cy="97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3" name="Google Shape;23;p4"/>
          <p:cNvCxnSpPr/>
          <p:nvPr/>
        </p:nvCxnSpPr>
        <p:spPr>
          <a:xfrm>
            <a:off x="419425" y="1154195"/>
            <a:ext cx="3852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4" name="Google Shape;24;p4"/>
          <p:cNvSpPr txBox="1"/>
          <p:nvPr>
            <p:ph type="title"/>
          </p:nvPr>
        </p:nvSpPr>
        <p:spPr>
          <a:xfrm>
            <a:off x="311700" y="372725"/>
            <a:ext cx="8520600" cy="6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311700" y="1417800"/>
            <a:ext cx="8520600" cy="31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Google Shape;28;p5"/>
          <p:cNvCxnSpPr/>
          <p:nvPr/>
        </p:nvCxnSpPr>
        <p:spPr>
          <a:xfrm>
            <a:off x="419425" y="1154195"/>
            <a:ext cx="3852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9" name="Google Shape;29;p5"/>
          <p:cNvSpPr txBox="1"/>
          <p:nvPr>
            <p:ph type="title"/>
          </p:nvPr>
        </p:nvSpPr>
        <p:spPr>
          <a:xfrm>
            <a:off x="311700" y="372725"/>
            <a:ext cx="8520600" cy="6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1" type="body"/>
          </p:nvPr>
        </p:nvSpPr>
        <p:spPr>
          <a:xfrm>
            <a:off x="311700" y="1417950"/>
            <a:ext cx="3999900" cy="31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5"/>
          <p:cNvSpPr txBox="1"/>
          <p:nvPr>
            <p:ph idx="2" type="body"/>
          </p:nvPr>
        </p:nvSpPr>
        <p:spPr>
          <a:xfrm>
            <a:off x="4832400" y="1417950"/>
            <a:ext cx="3999900" cy="31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/>
          <p:nvPr>
            <p:ph type="title"/>
          </p:nvPr>
        </p:nvSpPr>
        <p:spPr>
          <a:xfrm>
            <a:off x="311700" y="372725"/>
            <a:ext cx="8520600" cy="6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" name="Google Shape;37;p7"/>
          <p:cNvCxnSpPr/>
          <p:nvPr/>
        </p:nvCxnSpPr>
        <p:spPr>
          <a:xfrm>
            <a:off x="411044" y="1417772"/>
            <a:ext cx="3852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8" name="Google Shape;38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9" name="Google Shape;39;p7"/>
          <p:cNvSpPr txBox="1"/>
          <p:nvPr>
            <p:ph idx="1" type="body"/>
          </p:nvPr>
        </p:nvSpPr>
        <p:spPr>
          <a:xfrm>
            <a:off x="311700" y="1640350"/>
            <a:ext cx="2808000" cy="292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0" name="Google Shape;4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/>
          <p:nvPr/>
        </p:nvSpPr>
        <p:spPr>
          <a:xfrm>
            <a:off x="586721" y="0"/>
            <a:ext cx="7970700" cy="66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" name="Google Shape;43;p8"/>
          <p:cNvSpPr/>
          <p:nvPr/>
        </p:nvSpPr>
        <p:spPr>
          <a:xfrm>
            <a:off x="586721" y="5076900"/>
            <a:ext cx="7970700" cy="6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5" name="Google Shape;4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9"/>
          <p:cNvSpPr/>
          <p:nvPr/>
        </p:nvSpPr>
        <p:spPr>
          <a:xfrm>
            <a:off x="4572000" y="-10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8" name="Google Shape;48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9" name="Google Shape;49;p9"/>
          <p:cNvSpPr txBox="1"/>
          <p:nvPr>
            <p:ph type="title"/>
          </p:nvPr>
        </p:nvSpPr>
        <p:spPr>
          <a:xfrm>
            <a:off x="265500" y="1084625"/>
            <a:ext cx="4045200" cy="170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50" name="Google Shape;50;p9"/>
          <p:cNvSpPr txBox="1"/>
          <p:nvPr>
            <p:ph idx="1" type="subTitle"/>
          </p:nvPr>
        </p:nvSpPr>
        <p:spPr>
          <a:xfrm>
            <a:off x="265500" y="2845200"/>
            <a:ext cx="4045200" cy="14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100">
                <a:solidFill>
                  <a:schemeClr val="accent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100">
                <a:solidFill>
                  <a:schemeClr val="accent6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100">
                <a:solidFill>
                  <a:schemeClr val="accent6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100">
                <a:solidFill>
                  <a:schemeClr val="accent6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100">
                <a:solidFill>
                  <a:schemeClr val="accent6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100">
                <a:solidFill>
                  <a:schemeClr val="accent6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100">
                <a:solidFill>
                  <a:schemeClr val="accent6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100">
                <a:solidFill>
                  <a:schemeClr val="accent6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1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52" name="Google Shape;52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55" name="Google Shape;55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theme" Target="../theme/theme2.xml"/><Relationship Id="rId1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lue-gold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72725"/>
            <a:ext cx="8520600" cy="64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417800"/>
            <a:ext cx="8520600" cy="31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  <a:defRPr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jpg"/><Relationship Id="rId4" Type="http://schemas.openxmlformats.org/officeDocument/2006/relationships/image" Target="../media/image1.jpg"/><Relationship Id="rId5" Type="http://schemas.openxmlformats.org/officeDocument/2006/relationships/image" Target="../media/image7.jpg"/><Relationship Id="rId6" Type="http://schemas.openxmlformats.org/officeDocument/2006/relationships/image" Target="../media/image11.jpg"/><Relationship Id="rId7" Type="http://schemas.openxmlformats.org/officeDocument/2006/relationships/image" Target="../media/image16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://drive.google.com/file/d/1di8m4RxOFkBisAq2QRPCZ8Aya59J7ios/view" TargetMode="External"/><Relationship Id="rId4" Type="http://schemas.openxmlformats.org/officeDocument/2006/relationships/image" Target="../media/image10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jpg"/><Relationship Id="rId4" Type="http://schemas.openxmlformats.org/officeDocument/2006/relationships/image" Target="../media/image6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jpg"/><Relationship Id="rId4" Type="http://schemas.openxmlformats.org/officeDocument/2006/relationships/image" Target="../media/image4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9.png"/><Relationship Id="rId4" Type="http://schemas.openxmlformats.org/officeDocument/2006/relationships/image" Target="../media/image13.png"/><Relationship Id="rId5" Type="http://schemas.openxmlformats.org/officeDocument/2006/relationships/image" Target="../media/image15.png"/><Relationship Id="rId6" Type="http://schemas.openxmlformats.org/officeDocument/2006/relationships/image" Target="../media/image17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6"/>
          <p:cNvSpPr txBox="1"/>
          <p:nvPr>
            <p:ph type="ctrTitle"/>
          </p:nvPr>
        </p:nvSpPr>
        <p:spPr>
          <a:xfrm>
            <a:off x="298400" y="372550"/>
            <a:ext cx="7893000" cy="185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GB"/>
              <a:t>Human Computer Interaction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3600"/>
              <a:t>Project Presentation</a:t>
            </a:r>
            <a:endParaRPr sz="3600"/>
          </a:p>
        </p:txBody>
      </p:sp>
      <p:sp>
        <p:nvSpPr>
          <p:cNvPr id="116" name="Google Shape;116;p16"/>
          <p:cNvSpPr txBox="1"/>
          <p:nvPr/>
        </p:nvSpPr>
        <p:spPr>
          <a:xfrm>
            <a:off x="567925" y="2786075"/>
            <a:ext cx="4800600" cy="20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Ketan Panwar - PES1201700195</a:t>
            </a:r>
            <a:endParaRPr sz="1800">
              <a:solidFill>
                <a:schemeClr val="accent6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Tushar Raj - PES1201700221</a:t>
            </a:r>
            <a:endParaRPr sz="1800">
              <a:solidFill>
                <a:schemeClr val="accent6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Kanishk Singh - PES1201700223</a:t>
            </a:r>
            <a:endParaRPr sz="1800">
              <a:solidFill>
                <a:schemeClr val="accent6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Madhav Kashyap - PES1201700227</a:t>
            </a:r>
            <a:endParaRPr sz="1800">
              <a:solidFill>
                <a:schemeClr val="accent6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5"/>
          <p:cNvSpPr txBox="1"/>
          <p:nvPr>
            <p:ph type="title"/>
          </p:nvPr>
        </p:nvSpPr>
        <p:spPr>
          <a:xfrm>
            <a:off x="311700" y="372725"/>
            <a:ext cx="8520600" cy="6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Heuristic Evaluation</a:t>
            </a:r>
            <a:endParaRPr sz="3000"/>
          </a:p>
        </p:txBody>
      </p:sp>
      <p:sp>
        <p:nvSpPr>
          <p:cNvPr id="183" name="Google Shape;183;p25"/>
          <p:cNvSpPr txBox="1"/>
          <p:nvPr>
            <p:ph idx="4294967295" type="title"/>
          </p:nvPr>
        </p:nvSpPr>
        <p:spPr>
          <a:xfrm>
            <a:off x="217625" y="1538807"/>
            <a:ext cx="7907400" cy="313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GB" sz="1700"/>
              <a:t>Visibility of system status - System outputs the appropriate image</a:t>
            </a:r>
            <a:endParaRPr sz="1700"/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GB" sz="1700"/>
              <a:t>User control and freedom - User has the freedom to input any image he wishes to</a:t>
            </a:r>
            <a:endParaRPr sz="1700"/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GB" sz="1700"/>
              <a:t>Recognition rather than recall - Instructions for use are very clear and no recall is required</a:t>
            </a:r>
            <a:endParaRPr sz="1700"/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GB" sz="1700"/>
              <a:t>Help and documentation - Minimal documentation is required</a:t>
            </a:r>
            <a:endParaRPr sz="1700"/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GB" sz="1700"/>
              <a:t>Consistency &amp; standards - The system is consistent with all images </a:t>
            </a:r>
            <a:endParaRPr sz="1700"/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GB" sz="1700"/>
              <a:t>Aesthetic and minimalist design - Only information which is relevant is provided</a:t>
            </a:r>
            <a:endParaRPr sz="17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6"/>
          <p:cNvSpPr txBox="1"/>
          <p:nvPr>
            <p:ph type="title"/>
          </p:nvPr>
        </p:nvSpPr>
        <p:spPr>
          <a:xfrm>
            <a:off x="311700" y="-18500"/>
            <a:ext cx="8520600" cy="6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Use Cases</a:t>
            </a:r>
            <a:endParaRPr sz="3000"/>
          </a:p>
        </p:txBody>
      </p:sp>
      <p:sp>
        <p:nvSpPr>
          <p:cNvPr id="189" name="Google Shape;189;p26"/>
          <p:cNvSpPr txBox="1"/>
          <p:nvPr>
            <p:ph idx="4294967295" type="title"/>
          </p:nvPr>
        </p:nvSpPr>
        <p:spPr>
          <a:xfrm>
            <a:off x="247925" y="1158307"/>
            <a:ext cx="7907400" cy="313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GB" sz="1700"/>
              <a:t>Helps designers create more accessibility for  color blind affected users.</a:t>
            </a:r>
            <a:endParaRPr sz="1700"/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GB" sz="1700"/>
              <a:t>12 % of men suffer from </a:t>
            </a:r>
            <a:r>
              <a:rPr lang="en-GB" sz="1700"/>
              <a:t>color blindness. 1 % of females suffer as well.</a:t>
            </a:r>
            <a:endParaRPr sz="1700"/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GB" sz="1700"/>
              <a:t>Redesign color palettes designs for Websites.</a:t>
            </a:r>
            <a:endParaRPr sz="1700"/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GB" sz="1700"/>
              <a:t>Redesign color palettes designs for Scientific graphs and plots.</a:t>
            </a:r>
            <a:endParaRPr sz="1700"/>
          </a:p>
        </p:txBody>
      </p:sp>
      <p:pic>
        <p:nvPicPr>
          <p:cNvPr id="190" name="Google Shape;190;p26"/>
          <p:cNvPicPr preferRelativeResize="0"/>
          <p:nvPr/>
        </p:nvPicPr>
        <p:blipFill rotWithShape="1">
          <a:blip r:embed="rId3">
            <a:alphaModFix/>
          </a:blip>
          <a:srcRect b="47783" l="0" r="0" t="0"/>
          <a:stretch/>
        </p:blipFill>
        <p:spPr>
          <a:xfrm>
            <a:off x="0" y="2762480"/>
            <a:ext cx="4786375" cy="21513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6"/>
          <p:cNvPicPr preferRelativeResize="0"/>
          <p:nvPr/>
        </p:nvPicPr>
        <p:blipFill rotWithShape="1">
          <a:blip r:embed="rId3">
            <a:alphaModFix/>
          </a:blip>
          <a:srcRect b="0" l="0" r="0" t="47783"/>
          <a:stretch/>
        </p:blipFill>
        <p:spPr>
          <a:xfrm>
            <a:off x="4357625" y="2762479"/>
            <a:ext cx="4786375" cy="21513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7"/>
          <p:cNvSpPr txBox="1"/>
          <p:nvPr>
            <p:ph type="title"/>
          </p:nvPr>
        </p:nvSpPr>
        <p:spPr>
          <a:xfrm>
            <a:off x="645300" y="1833775"/>
            <a:ext cx="3063300" cy="69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Thank you!</a:t>
            </a:r>
            <a:endParaRPr/>
          </a:p>
        </p:txBody>
      </p:sp>
      <p:grpSp>
        <p:nvGrpSpPr>
          <p:cNvPr id="197" name="Google Shape;197;p27"/>
          <p:cNvGrpSpPr/>
          <p:nvPr/>
        </p:nvGrpSpPr>
        <p:grpSpPr>
          <a:xfrm>
            <a:off x="4066820" y="1553491"/>
            <a:ext cx="3159984" cy="2439109"/>
            <a:chOff x="3553042" y="1657806"/>
            <a:chExt cx="3461100" cy="2671532"/>
          </a:xfrm>
        </p:grpSpPr>
        <p:sp>
          <p:nvSpPr>
            <p:cNvPr id="198" name="Google Shape;198;p27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27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27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27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27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27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27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27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206" name="Google Shape;206;p27"/>
          <p:cNvPicPr preferRelativeResize="0"/>
          <p:nvPr/>
        </p:nvPicPr>
        <p:blipFill rotWithShape="1">
          <a:blip r:embed="rId3">
            <a:alphaModFix/>
          </a:blip>
          <a:srcRect b="26215" l="45356" r="19582" t="50734"/>
          <a:stretch/>
        </p:blipFill>
        <p:spPr>
          <a:xfrm>
            <a:off x="4115130" y="1605638"/>
            <a:ext cx="3063300" cy="1745700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27"/>
          <p:cNvSpPr/>
          <p:nvPr/>
        </p:nvSpPr>
        <p:spPr>
          <a:xfrm flipH="1">
            <a:off x="4114917" y="1606596"/>
            <a:ext cx="3063300" cy="17433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8" name="Google Shape;208;p27"/>
          <p:cNvGrpSpPr/>
          <p:nvPr/>
        </p:nvGrpSpPr>
        <p:grpSpPr>
          <a:xfrm>
            <a:off x="6762480" y="2546254"/>
            <a:ext cx="1024386" cy="1522884"/>
            <a:chOff x="6505573" y="2745170"/>
            <a:chExt cx="1122000" cy="1668000"/>
          </a:xfrm>
        </p:grpSpPr>
        <p:sp>
          <p:nvSpPr>
            <p:cNvPr id="209" name="Google Shape;209;p27"/>
            <p:cNvSpPr/>
            <p:nvPr/>
          </p:nvSpPr>
          <p:spPr>
            <a:xfrm>
              <a:off x="6517841" y="2745170"/>
              <a:ext cx="1109700" cy="16680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27"/>
            <p:cNvSpPr/>
            <p:nvPr/>
          </p:nvSpPr>
          <p:spPr>
            <a:xfrm rot="-5400000">
              <a:off x="6238873" y="3024453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27"/>
            <p:cNvSpPr/>
            <p:nvPr/>
          </p:nvSpPr>
          <p:spPr>
            <a:xfrm rot="-5400000">
              <a:off x="6238873" y="3012061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27"/>
            <p:cNvSpPr/>
            <p:nvPr/>
          </p:nvSpPr>
          <p:spPr>
            <a:xfrm>
              <a:off x="6954127" y="4329594"/>
              <a:ext cx="224700" cy="315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213" name="Google Shape;213;p27"/>
          <p:cNvPicPr preferRelativeResize="0"/>
          <p:nvPr/>
        </p:nvPicPr>
        <p:blipFill rotWithShape="1">
          <a:blip r:embed="rId4">
            <a:alphaModFix/>
          </a:blip>
          <a:srcRect b="16020" l="53168" r="26238" t="53058"/>
          <a:stretch/>
        </p:blipFill>
        <p:spPr>
          <a:xfrm>
            <a:off x="6762097" y="2613771"/>
            <a:ext cx="1024200" cy="1333200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27"/>
          <p:cNvSpPr/>
          <p:nvPr/>
        </p:nvSpPr>
        <p:spPr>
          <a:xfrm flipH="1">
            <a:off x="6762011" y="2613990"/>
            <a:ext cx="1024200" cy="13332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5" name="Google Shape;215;p27"/>
          <p:cNvGrpSpPr/>
          <p:nvPr/>
        </p:nvGrpSpPr>
        <p:grpSpPr>
          <a:xfrm>
            <a:off x="6405845" y="3121897"/>
            <a:ext cx="520684" cy="1036470"/>
            <a:chOff x="9543736" y="4486132"/>
            <a:chExt cx="570300" cy="1135235"/>
          </a:xfrm>
        </p:grpSpPr>
        <p:sp>
          <p:nvSpPr>
            <p:cNvPr id="216" name="Google Shape;216;p27"/>
            <p:cNvSpPr/>
            <p:nvPr/>
          </p:nvSpPr>
          <p:spPr>
            <a:xfrm>
              <a:off x="9543736" y="4487212"/>
              <a:ext cx="570300" cy="11328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27"/>
            <p:cNvSpPr/>
            <p:nvPr/>
          </p:nvSpPr>
          <p:spPr>
            <a:xfrm rot="-5400000">
              <a:off x="9265568" y="4772968"/>
              <a:ext cx="1126800" cy="570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27"/>
            <p:cNvSpPr/>
            <p:nvPr/>
          </p:nvSpPr>
          <p:spPr>
            <a:xfrm rot="-5400000">
              <a:off x="9265568" y="4764532"/>
              <a:ext cx="1126800" cy="5700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27"/>
            <p:cNvSpPr/>
            <p:nvPr/>
          </p:nvSpPr>
          <p:spPr>
            <a:xfrm>
              <a:off x="9736876" y="5519757"/>
              <a:ext cx="186300" cy="303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220" name="Google Shape;220;p27"/>
          <p:cNvPicPr preferRelativeResize="0"/>
          <p:nvPr/>
        </p:nvPicPr>
        <p:blipFill rotWithShape="1">
          <a:blip r:embed="rId5">
            <a:alphaModFix/>
          </a:blip>
          <a:srcRect b="36733" l="41330" r="47980" t="42211"/>
          <a:stretch/>
        </p:blipFill>
        <p:spPr>
          <a:xfrm>
            <a:off x="6405412" y="3121559"/>
            <a:ext cx="520500" cy="888900"/>
          </a:xfrm>
          <a:prstGeom prst="round2SameRect">
            <a:avLst>
              <a:gd fmla="val 4129" name="adj1"/>
              <a:gd fmla="val 0" name="adj2"/>
            </a:avLst>
          </a:prstGeom>
          <a:noFill/>
          <a:ln>
            <a:noFill/>
          </a:ln>
        </p:spPr>
      </p:pic>
      <p:sp>
        <p:nvSpPr>
          <p:cNvPr id="221" name="Google Shape;221;p27"/>
          <p:cNvSpPr/>
          <p:nvPr/>
        </p:nvSpPr>
        <p:spPr>
          <a:xfrm flipH="1">
            <a:off x="6405284" y="3142709"/>
            <a:ext cx="520500" cy="8679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2" name="Google Shape;222;p27"/>
          <p:cNvGrpSpPr/>
          <p:nvPr/>
        </p:nvGrpSpPr>
        <p:grpSpPr>
          <a:xfrm>
            <a:off x="7564804" y="3443361"/>
            <a:ext cx="455496" cy="692277"/>
            <a:chOff x="7384375" y="3728000"/>
            <a:chExt cx="498900" cy="758244"/>
          </a:xfrm>
        </p:grpSpPr>
        <p:sp>
          <p:nvSpPr>
            <p:cNvPr id="223" name="Google Shape;223;p27"/>
            <p:cNvSpPr/>
            <p:nvPr/>
          </p:nvSpPr>
          <p:spPr>
            <a:xfrm rot="10800000">
              <a:off x="7475552" y="4233644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27"/>
            <p:cNvSpPr/>
            <p:nvPr/>
          </p:nvSpPr>
          <p:spPr>
            <a:xfrm rot="5400000">
              <a:off x="7506587" y="4276887"/>
              <a:ext cx="140700" cy="201900"/>
            </a:xfrm>
            <a:prstGeom prst="triangle">
              <a:avLst>
                <a:gd fmla="val 27359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27"/>
            <p:cNvSpPr/>
            <p:nvPr/>
          </p:nvSpPr>
          <p:spPr>
            <a:xfrm>
              <a:off x="7475548" y="3728000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27"/>
            <p:cNvSpPr/>
            <p:nvPr/>
          </p:nvSpPr>
          <p:spPr>
            <a:xfrm>
              <a:off x="7384375" y="3860325"/>
              <a:ext cx="498900" cy="498900"/>
            </a:xfrm>
            <a:prstGeom prst="ellipse">
              <a:avLst/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7" name="Google Shape;227;p27"/>
          <p:cNvGrpSpPr/>
          <p:nvPr/>
        </p:nvGrpSpPr>
        <p:grpSpPr>
          <a:xfrm>
            <a:off x="7564836" y="3561758"/>
            <a:ext cx="478081" cy="462776"/>
            <a:chOff x="7384385" y="3857442"/>
            <a:chExt cx="523637" cy="506874"/>
          </a:xfrm>
        </p:grpSpPr>
        <p:sp>
          <p:nvSpPr>
            <p:cNvPr id="228" name="Google Shape;228;p27"/>
            <p:cNvSpPr/>
            <p:nvPr/>
          </p:nvSpPr>
          <p:spPr>
            <a:xfrm>
              <a:off x="7384385" y="3865416"/>
              <a:ext cx="498900" cy="498900"/>
            </a:xfrm>
            <a:prstGeom prst="ellipse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29" name="Google Shape;229;p27"/>
            <p:cNvGrpSpPr/>
            <p:nvPr/>
          </p:nvGrpSpPr>
          <p:grpSpPr>
            <a:xfrm>
              <a:off x="7384385" y="3857442"/>
              <a:ext cx="523637" cy="498900"/>
              <a:chOff x="7384385" y="3857442"/>
              <a:chExt cx="523637" cy="498900"/>
            </a:xfrm>
          </p:grpSpPr>
          <p:sp>
            <p:nvSpPr>
              <p:cNvPr id="230" name="Google Shape;230;p27"/>
              <p:cNvSpPr/>
              <p:nvPr/>
            </p:nvSpPr>
            <p:spPr>
              <a:xfrm>
                <a:off x="7384385" y="3857442"/>
                <a:ext cx="498900" cy="498900"/>
              </a:xfrm>
              <a:prstGeom prst="ellipse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27"/>
              <p:cNvSpPr/>
              <p:nvPr/>
            </p:nvSpPr>
            <p:spPr>
              <a:xfrm>
                <a:off x="7856422" y="4081138"/>
                <a:ext cx="51600" cy="51600"/>
              </a:xfrm>
              <a:prstGeom prst="flowChartDelay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descr="offset_comp_342327_edited.jpg" id="232" name="Google Shape;232;p27"/>
          <p:cNvPicPr preferRelativeResize="0"/>
          <p:nvPr/>
        </p:nvPicPr>
        <p:blipFill rotWithShape="1">
          <a:blip r:embed="rId6">
            <a:alphaModFix/>
          </a:blip>
          <a:srcRect b="36557" l="48584" r="37425" t="47335"/>
          <a:stretch/>
        </p:blipFill>
        <p:spPr>
          <a:xfrm>
            <a:off x="7591905" y="3590541"/>
            <a:ext cx="400500" cy="3993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233" name="Google Shape;233;p27"/>
          <p:cNvGrpSpPr/>
          <p:nvPr/>
        </p:nvGrpSpPr>
        <p:grpSpPr>
          <a:xfrm>
            <a:off x="8110843" y="3443361"/>
            <a:ext cx="435785" cy="692277"/>
            <a:chOff x="7982421" y="3727763"/>
            <a:chExt cx="477311" cy="758244"/>
          </a:xfrm>
        </p:grpSpPr>
        <p:sp>
          <p:nvSpPr>
            <p:cNvPr id="234" name="Google Shape;234;p27"/>
            <p:cNvSpPr/>
            <p:nvPr/>
          </p:nvSpPr>
          <p:spPr>
            <a:xfrm>
              <a:off x="8054507" y="3728825"/>
              <a:ext cx="316500" cy="756600"/>
            </a:xfrm>
            <a:prstGeom prst="roundRect">
              <a:avLst>
                <a:gd fmla="val 15418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27"/>
            <p:cNvSpPr/>
            <p:nvPr/>
          </p:nvSpPr>
          <p:spPr>
            <a:xfrm rot="10800000">
              <a:off x="8054264" y="4233407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27"/>
            <p:cNvSpPr/>
            <p:nvPr/>
          </p:nvSpPr>
          <p:spPr>
            <a:xfrm rot="5400000">
              <a:off x="8085300" y="4276650"/>
              <a:ext cx="140700" cy="201900"/>
            </a:xfrm>
            <a:prstGeom prst="triangle">
              <a:avLst>
                <a:gd fmla="val 27359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27"/>
            <p:cNvSpPr/>
            <p:nvPr/>
          </p:nvSpPr>
          <p:spPr>
            <a:xfrm>
              <a:off x="8054261" y="3727763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27"/>
            <p:cNvSpPr/>
            <p:nvPr/>
          </p:nvSpPr>
          <p:spPr>
            <a:xfrm>
              <a:off x="7991115" y="3866003"/>
              <a:ext cx="434400" cy="486900"/>
            </a:xfrm>
            <a:prstGeom prst="roundRect">
              <a:avLst>
                <a:gd fmla="val 12273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27"/>
            <p:cNvSpPr/>
            <p:nvPr/>
          </p:nvSpPr>
          <p:spPr>
            <a:xfrm>
              <a:off x="7982425" y="3884047"/>
              <a:ext cx="451800" cy="499800"/>
            </a:xfrm>
            <a:prstGeom prst="roundRect">
              <a:avLst>
                <a:gd fmla="val 10240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27"/>
            <p:cNvSpPr/>
            <p:nvPr/>
          </p:nvSpPr>
          <p:spPr>
            <a:xfrm>
              <a:off x="8408132" y="4081081"/>
              <a:ext cx="51600" cy="51600"/>
            </a:xfrm>
            <a:prstGeom prst="flowChartDelay">
              <a:avLst/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27"/>
            <p:cNvSpPr/>
            <p:nvPr/>
          </p:nvSpPr>
          <p:spPr>
            <a:xfrm>
              <a:off x="7982421" y="3863888"/>
              <a:ext cx="451800" cy="513900"/>
            </a:xfrm>
            <a:prstGeom prst="roundRect">
              <a:avLst>
                <a:gd fmla="val 1024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242" name="Google Shape;242;p27"/>
          <p:cNvPicPr preferRelativeResize="0"/>
          <p:nvPr/>
        </p:nvPicPr>
        <p:blipFill rotWithShape="1">
          <a:blip r:embed="rId7">
            <a:alphaModFix/>
          </a:blip>
          <a:srcRect b="27092" l="49668" r="37351" t="55915"/>
          <a:stretch/>
        </p:blipFill>
        <p:spPr>
          <a:xfrm>
            <a:off x="8127235" y="3586562"/>
            <a:ext cx="379200" cy="429900"/>
          </a:xfrm>
          <a:prstGeom prst="roundRect">
            <a:avLst>
              <a:gd fmla="val 7794" name="adj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7"/>
          <p:cNvSpPr txBox="1"/>
          <p:nvPr>
            <p:ph type="title"/>
          </p:nvPr>
        </p:nvSpPr>
        <p:spPr>
          <a:xfrm>
            <a:off x="557250" y="1068325"/>
            <a:ext cx="7038900" cy="4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Needfinding</a:t>
            </a:r>
            <a:endParaRPr/>
          </a:p>
        </p:txBody>
      </p:sp>
      <p:sp>
        <p:nvSpPr>
          <p:cNvPr id="122" name="Google Shape;122;p17"/>
          <p:cNvSpPr txBox="1"/>
          <p:nvPr/>
        </p:nvSpPr>
        <p:spPr>
          <a:xfrm>
            <a:off x="557250" y="1907375"/>
            <a:ext cx="5218500" cy="23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555555"/>
                </a:solidFill>
                <a:highlight>
                  <a:srgbClr val="FFFFFF"/>
                </a:highlight>
              </a:rPr>
              <a:t>Colour blind people face many difficulties in everyday life which normally sighted people just aren’t aware of.</a:t>
            </a:r>
            <a:endParaRPr sz="1200">
              <a:solidFill>
                <a:srgbClr val="555555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555555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555555"/>
                </a:solidFill>
                <a:highlight>
                  <a:srgbClr val="FFFFFF"/>
                </a:highlight>
              </a:rPr>
              <a:t>Problems can arise in even the simplest of activities including choosing and preparing food, gardening, sport, driving a car.</a:t>
            </a:r>
            <a:endParaRPr sz="1200">
              <a:solidFill>
                <a:srgbClr val="555555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555555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555555"/>
                </a:solidFill>
                <a:highlight>
                  <a:srgbClr val="FFFFFF"/>
                </a:highlight>
              </a:rPr>
              <a:t>Taking the examples on the right, it’s evident how dangerous this disability can be.</a:t>
            </a:r>
            <a:endParaRPr sz="1200">
              <a:solidFill>
                <a:srgbClr val="555555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555555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555555"/>
                </a:solidFill>
                <a:highlight>
                  <a:srgbClr val="FFFFFF"/>
                </a:highlight>
              </a:rPr>
              <a:t>The question arises as to how we can deal with this menace?</a:t>
            </a:r>
            <a:endParaRPr sz="1200">
              <a:solidFill>
                <a:srgbClr val="555555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555555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555555"/>
                </a:solidFill>
                <a:highlight>
                  <a:schemeClr val="dk1"/>
                </a:highlight>
              </a:rPr>
              <a:t>We also need to ensure that the different types of colorblindness are taken care of: ie Protanopia, </a:t>
            </a:r>
            <a:r>
              <a:rPr lang="en-GB" sz="1200">
                <a:solidFill>
                  <a:srgbClr val="555555"/>
                </a:solidFill>
                <a:highlight>
                  <a:schemeClr val="dk1"/>
                </a:highlight>
              </a:rPr>
              <a:t>Deuteranopia and</a:t>
            </a:r>
            <a:r>
              <a:rPr lang="en-GB" sz="1200">
                <a:solidFill>
                  <a:srgbClr val="555555"/>
                </a:solidFill>
                <a:highlight>
                  <a:schemeClr val="dk1"/>
                </a:highlight>
              </a:rPr>
              <a:t> Tritanopia</a:t>
            </a:r>
            <a:endParaRPr sz="1200">
              <a:solidFill>
                <a:srgbClr val="555555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555555"/>
              </a:solidFill>
              <a:highlight>
                <a:srgbClr val="FFFFFF"/>
              </a:highlight>
            </a:endParaRPr>
          </a:p>
        </p:txBody>
      </p:sp>
      <p:pic>
        <p:nvPicPr>
          <p:cNvPr id="123" name="Google Shape;12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75750" y="1907375"/>
            <a:ext cx="3278974" cy="115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75750" y="3122175"/>
            <a:ext cx="3278975" cy="12646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8"/>
          <p:cNvSpPr txBox="1"/>
          <p:nvPr>
            <p:ph type="title"/>
          </p:nvPr>
        </p:nvSpPr>
        <p:spPr>
          <a:xfrm>
            <a:off x="311700" y="158400"/>
            <a:ext cx="8520600" cy="6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/>
              <a:t>Empathy map</a:t>
            </a:r>
            <a:endParaRPr sz="2300"/>
          </a:p>
        </p:txBody>
      </p:sp>
      <p:sp>
        <p:nvSpPr>
          <p:cNvPr id="130" name="Google Shape;130;p18"/>
          <p:cNvSpPr txBox="1"/>
          <p:nvPr>
            <p:ph idx="1" type="body"/>
          </p:nvPr>
        </p:nvSpPr>
        <p:spPr>
          <a:xfrm>
            <a:off x="311700" y="1417800"/>
            <a:ext cx="8520600" cy="31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31" name="Google Shape;13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635125"/>
            <a:ext cx="5518548" cy="4227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Concept Video</a:t>
            </a:r>
            <a:endParaRPr/>
          </a:p>
        </p:txBody>
      </p:sp>
      <p:pic>
        <p:nvPicPr>
          <p:cNvPr id="137" name="Google Shape;137;p19" title="20201121_170129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07725" y="1042600"/>
            <a:ext cx="6128546" cy="353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0"/>
          <p:cNvSpPr txBox="1"/>
          <p:nvPr>
            <p:ph type="title"/>
          </p:nvPr>
        </p:nvSpPr>
        <p:spPr>
          <a:xfrm>
            <a:off x="311700" y="372725"/>
            <a:ext cx="8520600" cy="6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Low Fidelity Prototype</a:t>
            </a:r>
            <a:endParaRPr/>
          </a:p>
        </p:txBody>
      </p:sp>
      <p:pic>
        <p:nvPicPr>
          <p:cNvPr id="143" name="Google Shape;14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9350" y="1378850"/>
            <a:ext cx="4248824" cy="287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69476" y="1378850"/>
            <a:ext cx="4041899" cy="28230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1"/>
          <p:cNvSpPr txBox="1"/>
          <p:nvPr>
            <p:ph type="title"/>
          </p:nvPr>
        </p:nvSpPr>
        <p:spPr>
          <a:xfrm>
            <a:off x="311700" y="372725"/>
            <a:ext cx="8520600" cy="6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Low Fidelity Prototype (continued)</a:t>
            </a:r>
            <a:endParaRPr/>
          </a:p>
        </p:txBody>
      </p:sp>
      <p:pic>
        <p:nvPicPr>
          <p:cNvPr id="150" name="Google Shape;15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9575" y="1576675"/>
            <a:ext cx="4357025" cy="283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13625" y="1576675"/>
            <a:ext cx="4117525" cy="277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2"/>
          <p:cNvSpPr txBox="1"/>
          <p:nvPr>
            <p:ph type="title"/>
          </p:nvPr>
        </p:nvSpPr>
        <p:spPr>
          <a:xfrm>
            <a:off x="311700" y="372725"/>
            <a:ext cx="8520600" cy="6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High Fidelity Prototype</a:t>
            </a:r>
            <a:endParaRPr/>
          </a:p>
        </p:txBody>
      </p:sp>
      <p:sp>
        <p:nvSpPr>
          <p:cNvPr id="157" name="Google Shape;157;p22"/>
          <p:cNvSpPr txBox="1"/>
          <p:nvPr>
            <p:ph idx="1" type="body"/>
          </p:nvPr>
        </p:nvSpPr>
        <p:spPr>
          <a:xfrm>
            <a:off x="1297500" y="1567550"/>
            <a:ext cx="7038900" cy="110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58" name="Google Shape;158;p22"/>
          <p:cNvPicPr preferRelativeResize="0"/>
          <p:nvPr/>
        </p:nvPicPr>
        <p:blipFill rotWithShape="1">
          <a:blip r:embed="rId3">
            <a:alphaModFix/>
          </a:blip>
          <a:srcRect b="5066" l="0" r="0" t="3974"/>
          <a:stretch/>
        </p:blipFill>
        <p:spPr>
          <a:xfrm>
            <a:off x="540125" y="1017725"/>
            <a:ext cx="8063750" cy="412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50332" y="0"/>
            <a:ext cx="2893668" cy="2530175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3"/>
          <p:cNvSpPr txBox="1"/>
          <p:nvPr/>
        </p:nvSpPr>
        <p:spPr>
          <a:xfrm>
            <a:off x="4781225" y="1099838"/>
            <a:ext cx="1386900" cy="5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Protanope : → 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65" name="Google Shape;165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613319"/>
            <a:ext cx="2893675" cy="2530181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3"/>
          <p:cNvSpPr txBox="1"/>
          <p:nvPr/>
        </p:nvSpPr>
        <p:spPr>
          <a:xfrm>
            <a:off x="2701675" y="3732150"/>
            <a:ext cx="1565100" cy="5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←: </a:t>
            </a:r>
            <a:r>
              <a:rPr lang="en-GB">
                <a:latin typeface="Lato"/>
                <a:ea typeface="Lato"/>
                <a:cs typeface="Lato"/>
                <a:sym typeface="Lato"/>
              </a:rPr>
              <a:t>Deuteranope</a:t>
            </a:r>
            <a:r>
              <a:rPr lang="en-GB">
                <a:latin typeface="Lato"/>
                <a:ea typeface="Lato"/>
                <a:cs typeface="Lato"/>
                <a:sym typeface="Lato"/>
              </a:rPr>
              <a:t>: 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67" name="Google Shape;167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60283" y="2622025"/>
            <a:ext cx="2883718" cy="2521475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3"/>
          <p:cNvSpPr txBox="1"/>
          <p:nvPr/>
        </p:nvSpPr>
        <p:spPr>
          <a:xfrm>
            <a:off x="4929200" y="3625663"/>
            <a:ext cx="1565100" cy="5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Tritanope</a:t>
            </a:r>
            <a:r>
              <a:rPr lang="en-GB">
                <a:latin typeface="Lato"/>
                <a:ea typeface="Lato"/>
                <a:cs typeface="Lato"/>
                <a:sym typeface="Lato"/>
              </a:rPr>
              <a:t> : → 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69" name="Google Shape;169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4750" y="-20800"/>
            <a:ext cx="2248677" cy="257175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3"/>
          <p:cNvSpPr txBox="1"/>
          <p:nvPr/>
        </p:nvSpPr>
        <p:spPr>
          <a:xfrm>
            <a:off x="2798975" y="1099850"/>
            <a:ext cx="1706700" cy="5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←: Original Image 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4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900"/>
              <a:t>Technology Used</a:t>
            </a:r>
            <a:endParaRPr sz="2900"/>
          </a:p>
        </p:txBody>
      </p:sp>
      <p:sp>
        <p:nvSpPr>
          <p:cNvPr id="176" name="Google Shape;176;p24"/>
          <p:cNvSpPr txBox="1"/>
          <p:nvPr/>
        </p:nvSpPr>
        <p:spPr>
          <a:xfrm>
            <a:off x="570150" y="1916650"/>
            <a:ext cx="6756900" cy="12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layfair Display"/>
              <a:buChar char="●"/>
            </a:pPr>
            <a:r>
              <a:rPr b="1" lang="en-GB" sz="18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Backend Server: Python Flask, opencv library</a:t>
            </a:r>
            <a:endParaRPr b="1" sz="180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layfair Display"/>
              <a:buChar char="●"/>
            </a:pPr>
            <a:r>
              <a:rPr b="1" lang="en-GB" sz="18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Frontend: Javascript, CSS, HTML - t0 provide framework for the frontend of the website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7" name="Google Shape;177;p24"/>
          <p:cNvSpPr txBox="1"/>
          <p:nvPr>
            <p:ph idx="1" type="body"/>
          </p:nvPr>
        </p:nvSpPr>
        <p:spPr>
          <a:xfrm>
            <a:off x="702850" y="3724150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Blue &amp; Gold">
  <a:themeElements>
    <a:clrScheme name="Blue &amp; Gold">
      <a:dk1>
        <a:srgbClr val="FFFFFF"/>
      </a:dk1>
      <a:lt1>
        <a:srgbClr val="01AFD1"/>
      </a:lt1>
      <a:dk2>
        <a:srgbClr val="1E2D31"/>
      </a:dk2>
      <a:lt2>
        <a:srgbClr val="BFC7CA"/>
      </a:lt2>
      <a:accent1>
        <a:srgbClr val="006F85"/>
      </a:accent1>
      <a:accent2>
        <a:srgbClr val="AF4345"/>
      </a:accent2>
      <a:accent3>
        <a:srgbClr val="47D06A"/>
      </a:accent3>
      <a:accent4>
        <a:srgbClr val="F58F8F"/>
      </a:accent4>
      <a:accent5>
        <a:srgbClr val="F6CD4C"/>
      </a:accent5>
      <a:accent6>
        <a:srgbClr val="F8E71C"/>
      </a:accent6>
      <a:hlink>
        <a:srgbClr val="F6CD4C"/>
      </a:hlink>
      <a:folHlink>
        <a:srgbClr val="F6CD4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